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712" r:id="rId2"/>
    <p:sldMasterId id="2147483839" r:id="rId3"/>
  </p:sldMasterIdLst>
  <p:notesMasterIdLst>
    <p:notesMasterId r:id="rId26"/>
  </p:notesMasterIdLst>
  <p:handoutMasterIdLst>
    <p:handoutMasterId r:id="rId27"/>
  </p:handoutMasterIdLst>
  <p:sldIdLst>
    <p:sldId id="260" r:id="rId4"/>
    <p:sldId id="365" r:id="rId5"/>
    <p:sldId id="388" r:id="rId6"/>
    <p:sldId id="401" r:id="rId7"/>
    <p:sldId id="404" r:id="rId8"/>
    <p:sldId id="413" r:id="rId9"/>
    <p:sldId id="412" r:id="rId10"/>
    <p:sldId id="407" r:id="rId11"/>
    <p:sldId id="374" r:id="rId12"/>
    <p:sldId id="408" r:id="rId13"/>
    <p:sldId id="410" r:id="rId14"/>
    <p:sldId id="414" r:id="rId15"/>
    <p:sldId id="390" r:id="rId16"/>
    <p:sldId id="394" r:id="rId17"/>
    <p:sldId id="393" r:id="rId18"/>
    <p:sldId id="391" r:id="rId19"/>
    <p:sldId id="411" r:id="rId20"/>
    <p:sldId id="409" r:id="rId21"/>
    <p:sldId id="406" r:id="rId22"/>
    <p:sldId id="405" r:id="rId23"/>
    <p:sldId id="400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  <a:srgbClr val="D2E2E4"/>
    <a:srgbClr val="39617A"/>
    <a:srgbClr val="D22630"/>
    <a:srgbClr val="006845"/>
    <a:srgbClr val="0F3D66"/>
    <a:srgbClr val="470A68"/>
    <a:srgbClr val="893B67"/>
    <a:srgbClr val="C4D60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45963" autoAdjust="0"/>
  </p:normalViewPr>
  <p:slideViewPr>
    <p:cSldViewPr snapToGrid="0">
      <p:cViewPr varScale="1">
        <p:scale>
          <a:sx n="34" d="100"/>
          <a:sy n="34" d="100"/>
        </p:scale>
        <p:origin x="23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664"/>
    </p:cViewPr>
  </p:sorterViewPr>
  <p:notesViewPr>
    <p:cSldViewPr snapToGrid="0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.hutchin\Documents\recycling%20rate%20targ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%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rgbClr val="FF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85-48B0-8CDD-F2F84C441433}"/>
              </c:ext>
            </c:extLst>
          </c:dPt>
          <c:dPt>
            <c:idx val="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85-48B0-8CDD-F2F84C441433}"/>
              </c:ext>
            </c:extLst>
          </c:dPt>
          <c:dPt>
            <c:idx val="2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85-48B0-8CDD-F2F84C441433}"/>
              </c:ext>
            </c:extLst>
          </c:dPt>
          <c:dPt>
            <c:idx val="3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85-48B0-8CDD-F2F84C441433}"/>
              </c:ext>
            </c:extLst>
          </c:dPt>
          <c:dPt>
            <c:idx val="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785-48B0-8CDD-F2F84C441433}"/>
              </c:ext>
            </c:extLst>
          </c:dPt>
          <c:dPt>
            <c:idx val="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785-48B0-8CDD-F2F84C441433}"/>
              </c:ext>
            </c:extLst>
          </c:dPt>
          <c:dPt>
            <c:idx val="7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785-48B0-8CDD-F2F84C441433}"/>
              </c:ext>
            </c:extLst>
          </c:dPt>
          <c:dPt>
            <c:idx val="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785-48B0-8CDD-F2F84C441433}"/>
              </c:ext>
            </c:extLst>
          </c:dPt>
          <c:dPt>
            <c:idx val="1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785-48B0-8CDD-F2F84C441433}"/>
              </c:ext>
            </c:extLst>
          </c:dPt>
          <c:dPt>
            <c:idx val="11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785-48B0-8CDD-F2F84C441433}"/>
              </c:ext>
            </c:extLst>
          </c:dPt>
          <c:dPt>
            <c:idx val="12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785-48B0-8CDD-F2F84C441433}"/>
              </c:ext>
            </c:extLst>
          </c:dPt>
          <c:dPt>
            <c:idx val="13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785-48B0-8CDD-F2F84C441433}"/>
              </c:ext>
            </c:extLst>
          </c:dPt>
          <c:dPt>
            <c:idx val="14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785-48B0-8CDD-F2F84C441433}"/>
              </c:ext>
            </c:extLst>
          </c:dPt>
          <c:dPt>
            <c:idx val="15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785-48B0-8CDD-F2F84C441433}"/>
              </c:ext>
            </c:extLst>
          </c:dPt>
          <c:dPt>
            <c:idx val="16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785-48B0-8CDD-F2F84C441433}"/>
              </c:ext>
            </c:extLst>
          </c:dPt>
          <c:dPt>
            <c:idx val="17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785-48B0-8CDD-F2F84C441433}"/>
              </c:ext>
            </c:extLst>
          </c:dPt>
          <c:dPt>
            <c:idx val="18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785-48B0-8CDD-F2F84C441433}"/>
              </c:ext>
            </c:extLst>
          </c:dPt>
          <c:dLbls>
            <c:dLbl>
              <c:idx val="0"/>
              <c:layout>
                <c:manualLayout>
                  <c:x val="-7.3393884587410986E-3"/>
                  <c:y val="4.55814252961791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45% 2016 Performance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85-48B0-8CDD-F2F84C4414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838937709519728E-3"/>
                  <c:y val="2.43905980143620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 by May 2020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785-48B0-8CDD-F2F84C44143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2.13780960364673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55% by September 2025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785-48B0-8CDD-F2F84C44143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0"/>
                  <c:y val="1.87058340319089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65% by June 2035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7785-48B0-8CDD-F2F84C4414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Sheet1!$B$8:$B$27</c:f>
              <c:numCache>
                <c:formatCode>General</c:formatCode>
                <c:ptCount val="2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</c:numCache>
            </c:numRef>
          </c:xVal>
          <c:yVal>
            <c:numRef>
              <c:f>Sheet1!$C$8:$C$27</c:f>
              <c:numCache>
                <c:formatCode>General</c:formatCode>
                <c:ptCount val="20"/>
                <c:pt idx="0" formatCode="0%">
                  <c:v>0.45100000000000001</c:v>
                </c:pt>
                <c:pt idx="4" formatCode="0%">
                  <c:v>0.5</c:v>
                </c:pt>
                <c:pt idx="9" formatCode="0%">
                  <c:v>0.55000000000000004</c:v>
                </c:pt>
                <c:pt idx="19" formatCode="0%">
                  <c:v>0.65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5-7785-48B0-8CDD-F2F84C441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534424"/>
        <c:axId val="50453481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Sheet1!$C$7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Sheet1!$B$8:$B$27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  <c:pt idx="16">
                        <c:v>2032</c:v>
                      </c:pt>
                      <c:pt idx="17">
                        <c:v>2033</c:v>
                      </c:pt>
                      <c:pt idx="18">
                        <c:v>2034</c:v>
                      </c:pt>
                      <c:pt idx="19">
                        <c:v>2035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Sheet1!$C$8:$C$27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 formatCode="0%">
                        <c:v>0.45100000000000001</c:v>
                      </c:pt>
                      <c:pt idx="4" formatCode="0%">
                        <c:v>0.5</c:v>
                      </c:pt>
                      <c:pt idx="9" formatCode="0%">
                        <c:v>0.55000000000000004</c:v>
                      </c:pt>
                      <c:pt idx="19" formatCode="0%">
                        <c:v>0.65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6-7785-48B0-8CDD-F2F84C441433}"/>
                  </c:ext>
                </c:extLst>
              </c15:ser>
            </c15:filteredScatterSeries>
          </c:ext>
        </c:extLst>
      </c:scatterChart>
      <c:valAx>
        <c:axId val="50453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34816"/>
        <c:crosses val="autoZero"/>
        <c:crossBetween val="midCat"/>
      </c:valAx>
      <c:valAx>
        <c:axId val="5045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Combined Recycling and Composting Rate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34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6686-9864-4A35-B9B6-989D998EF950}" type="datetimeFigureOut">
              <a:rPr lang="en-GB" smtClean="0">
                <a:latin typeface="Tahoma Normal" charset="0"/>
              </a:rPr>
              <a:pPr/>
              <a:t>16/01/2019</a:t>
            </a:fld>
            <a:endParaRPr lang="en-GB" dirty="0">
              <a:latin typeface="Tahoma Norm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7F7C-81C0-494E-B52B-2F5C385A5556}" type="slidenum">
              <a:rPr lang="en-GB" smtClean="0">
                <a:latin typeface="Tahoma Normal" charset="0"/>
              </a:rPr>
              <a:pPr/>
              <a:t>‹#›</a:t>
            </a:fld>
            <a:endParaRPr lang="en-GB" dirty="0">
              <a:latin typeface="Tahoma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E48E3C49-4D52-4FE4-B63F-45BC0A2C200B}" type="datetimeFigureOut">
              <a:rPr lang="en-GB" smtClean="0"/>
              <a:pPr/>
              <a:t>16/01/2019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91BD81D5-D952-470F-A1DE-C089387EA9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5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6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Weekly food waste collections</a:t>
            </a:r>
          </a:p>
          <a:p>
            <a:pPr>
              <a:lnSpc>
                <a:spcPct val="150000"/>
              </a:lnSpc>
            </a:pPr>
            <a:r>
              <a:rPr lang="en-GB" dirty="0"/>
              <a:t>Core suite of recyclable materials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Consultation on materials and systems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Separate glass?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Which systems are most effective at preserving material quality 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4F758B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/>
              <a:t>Free garden waste?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Non-binding performance indicators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Quality of materials collected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Minimum service standards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08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Recycling more is not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3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Quality organics through clear communications by local authorities and waste managers 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>
                <a:solidFill>
                  <a:srgbClr val="4F758B"/>
                </a:solidFill>
              </a:rPr>
              <a:t>mandatory packaging labelling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84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Not clear how new revenue will feed down 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EPR?</a:t>
            </a:r>
          </a:p>
          <a:p>
            <a:pPr marL="628650" lvl="1" indent="-171450">
              <a:buFontTx/>
              <a:buChar char="-"/>
            </a:pPr>
            <a:r>
              <a:rPr lang="en-GB" dirty="0"/>
              <a:t>DRS?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680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Incentive for eco-design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2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lot of factors contributing to LA collection resourcing including housing density, participation and set-out, waste and recycling generation per HH, traffic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82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Includes impacts on Environment and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44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8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714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789848"/>
            <a:ext cx="7488833" cy="1728192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5" y="1545283"/>
            <a:ext cx="4104456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545284"/>
            <a:ext cx="4068479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5" y="1556946"/>
            <a:ext cx="5040560" cy="32390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1556404"/>
            <a:ext cx="3240360" cy="15477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508104" y="3248203"/>
            <a:ext cx="3240360" cy="15472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5535" y="1565235"/>
            <a:ext cx="2483976" cy="154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95534" y="3257245"/>
            <a:ext cx="2483977" cy="1547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987550" y="1565236"/>
            <a:ext cx="2808586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5904175" y="1565236"/>
            <a:ext cx="2808312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8352929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4" y="1556792"/>
            <a:ext cx="5400601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0152" y="1556792"/>
            <a:ext cx="2808312" cy="475252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data driven char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4" y="5301208"/>
            <a:ext cx="8352930" cy="10081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8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4298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6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3714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3714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5535" y="1556792"/>
            <a:ext cx="5256585" cy="2016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b="0" kern="1200" dirty="0" smtClean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6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4" y="2781672"/>
            <a:ext cx="5040561" cy="34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2781672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08104" y="4581128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412776"/>
            <a:ext cx="7488834" cy="1070991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2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97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9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0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22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ANN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0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NTERNATION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5" y="1556792"/>
            <a:ext cx="835293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Heri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6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3011211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406747" y="0"/>
            <a:ext cx="5737254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5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and proje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508500"/>
            <a:ext cx="4067175" cy="2349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4653136"/>
            <a:ext cx="3852000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 marL="0" indent="0">
              <a:buNone/>
              <a:defRPr sz="1200" b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3pPr>
          </a:lstStyle>
          <a:p>
            <a:pPr lvl="0"/>
            <a:r>
              <a:rPr lang="en-US" dirty="0"/>
              <a:t>Click to edit project title </a:t>
            </a:r>
          </a:p>
          <a:p>
            <a:pPr lvl="2"/>
            <a:r>
              <a:rPr lang="en-US" dirty="0"/>
              <a:t>Click to edit project text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6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5534" y="1556792"/>
            <a:ext cx="3527897" cy="35283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4" y="5084763"/>
            <a:ext cx="3528766" cy="122455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marL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add quote/information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9332" y="1556792"/>
            <a:ext cx="4609132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x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5" y="1556792"/>
            <a:ext cx="8352929" cy="1655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535" y="3356695"/>
            <a:ext cx="4320928" cy="2880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32363" y="3356570"/>
            <a:ext cx="3816101" cy="288074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5535" y="1556792"/>
            <a:ext cx="8352930" cy="30243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84168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3705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994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03995" y="3861048"/>
            <a:ext cx="2736157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534" y="1556792"/>
            <a:ext cx="5544617" cy="230425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5708" y="3861048"/>
            <a:ext cx="2808285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4168" y="1556792"/>
            <a:ext cx="2664296" cy="48243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project image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95535" y="1556792"/>
            <a:ext cx="8352929" cy="31685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4869160"/>
            <a:ext cx="8352929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49" r:id="rId2"/>
    <p:sldLayoutId id="2147483690" r:id="rId3"/>
    <p:sldLayoutId id="2147483829" r:id="rId4"/>
    <p:sldLayoutId id="2147483650" r:id="rId5"/>
    <p:sldLayoutId id="2147483741" r:id="rId6"/>
    <p:sldLayoutId id="2147483719" r:id="rId7"/>
    <p:sldLayoutId id="2147483707" r:id="rId8"/>
    <p:sldLayoutId id="2147483701" r:id="rId9"/>
    <p:sldLayoutId id="2147483708" r:id="rId10"/>
    <p:sldLayoutId id="2147483699" r:id="rId11"/>
    <p:sldLayoutId id="2147483698" r:id="rId12"/>
    <p:sldLayoutId id="2147483770" r:id="rId13"/>
    <p:sldLayoutId id="2147483814" r:id="rId14"/>
    <p:sldLayoutId id="2147483815" r:id="rId15"/>
    <p:sldLayoutId id="2147483772" r:id="rId16"/>
    <p:sldLayoutId id="2147483742" r:id="rId17"/>
    <p:sldLayoutId id="2147483740" r:id="rId18"/>
    <p:sldLayoutId id="2147483771" r:id="rId19"/>
    <p:sldLayoutId id="2147483823" r:id="rId20"/>
    <p:sldLayoutId id="2147483822" r:id="rId21"/>
    <p:sldLayoutId id="2147483816" r:id="rId22"/>
    <p:sldLayoutId id="2147483821" r:id="rId23"/>
    <p:sldLayoutId id="2147483820" r:id="rId24"/>
    <p:sldLayoutId id="2147483824" r:id="rId25"/>
    <p:sldLayoutId id="2147483817" r:id="rId26"/>
    <p:sldLayoutId id="2147483825" r:id="rId27"/>
    <p:sldLayoutId id="2147483827" r:id="rId28"/>
    <p:sldLayoutId id="2147483818" r:id="rId29"/>
    <p:sldLayoutId id="2147483826" r:id="rId30"/>
    <p:sldLayoutId id="2147483819" r:id="rId3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715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5" y="1789848"/>
            <a:ext cx="7488833" cy="17281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The Waste &amp; Resources Strategy </a:t>
            </a:r>
            <a:br>
              <a:rPr lang="en-GB" dirty="0"/>
            </a:br>
            <a:r>
              <a:rPr lang="en-GB" sz="24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GB" sz="2000" dirty="0"/>
              <a:t>Welcoming in a new era of resource focussed waste management policy</a:t>
            </a:r>
            <a:r>
              <a:rPr lang="en-GB" dirty="0"/>
              <a:t/>
            </a:r>
            <a:br>
              <a:rPr lang="en-GB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1000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Victoria Hutchin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CFBFF-9EED-4C25-B2BD-1BBED164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2EE020-139E-4D30-9286-107060926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Reform Packaging Waste Regulations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Easier to recycle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Consult on exports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Easier for consumers to know what to recycle </a:t>
            </a:r>
          </a:p>
          <a:p>
            <a:pPr>
              <a:lnSpc>
                <a:spcPct val="150000"/>
              </a:lnSpc>
            </a:pPr>
            <a:r>
              <a:rPr lang="en-GB" dirty="0"/>
              <a:t>Review Packaging (Essential Requirements) Regulations 2015 by the end of 2020</a:t>
            </a:r>
          </a:p>
          <a:p>
            <a:pPr>
              <a:lnSpc>
                <a:spcPct val="150000"/>
              </a:lnSpc>
            </a:pPr>
            <a:r>
              <a:rPr lang="en-GB" dirty="0"/>
              <a:t>When is separate collection necessary?</a:t>
            </a:r>
          </a:p>
          <a:p>
            <a:pPr>
              <a:lnSpc>
                <a:spcPct val="150000"/>
              </a:lnSpc>
            </a:pPr>
            <a:r>
              <a:rPr lang="en-GB" dirty="0"/>
              <a:t>Role of Communications</a:t>
            </a:r>
          </a:p>
          <a:p>
            <a:pPr>
              <a:lnSpc>
                <a:spcPct val="150000"/>
              </a:lnSpc>
            </a:pPr>
            <a:r>
              <a:rPr lang="en-GB" dirty="0"/>
              <a:t>Quality standards for compost and digestate – fully adopted </a:t>
            </a:r>
          </a:p>
        </p:txBody>
      </p:sp>
    </p:spTree>
    <p:extLst>
      <p:ext uri="{BB962C8B-B14F-4D97-AF65-F5344CB8AC3E}">
        <p14:creationId xmlns:p14="http://schemas.microsoft.com/office/powerpoint/2010/main" val="236864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7610F-6A6E-4C29-B40A-CEB44A5A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4BCF7C-1D7D-4F33-B32E-D98BE76DC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New Statutory responsibilities subject to assessment of new burdens</a:t>
            </a:r>
          </a:p>
          <a:p>
            <a:pPr>
              <a:lnSpc>
                <a:spcPct val="150000"/>
              </a:lnSpc>
            </a:pPr>
            <a:r>
              <a:rPr lang="en-GB" dirty="0"/>
              <a:t>Increase revenue for LAs</a:t>
            </a:r>
          </a:p>
          <a:p>
            <a:pPr>
              <a:lnSpc>
                <a:spcPct val="150000"/>
              </a:lnSpc>
            </a:pPr>
            <a:r>
              <a:rPr lang="en-GB" dirty="0"/>
              <a:t>Government to work with urban authorities to improve recycling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Pilots of co-collection of commercial &amp; domestic waste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Zoned collections of commercial &amp; domestic waste</a:t>
            </a:r>
          </a:p>
          <a:p>
            <a:pPr>
              <a:lnSpc>
                <a:spcPct val="150000"/>
              </a:lnSpc>
            </a:pPr>
            <a:r>
              <a:rPr lang="en-GB" dirty="0"/>
              <a:t>Align National Planning Policy with Strategy</a:t>
            </a:r>
          </a:p>
          <a:p>
            <a:pPr>
              <a:lnSpc>
                <a:spcPct val="150000"/>
              </a:lnSpc>
            </a:pPr>
            <a:r>
              <a:rPr lang="en-GB" dirty="0"/>
              <a:t>Two-tier authorities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Better sharing of assets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Agreed service standards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Review of cost sharing </a:t>
            </a:r>
            <a:r>
              <a:rPr lang="en-GB" dirty="0" err="1">
                <a:solidFill>
                  <a:srgbClr val="4F758B"/>
                </a:solidFill>
              </a:rPr>
              <a:t>inc.</a:t>
            </a:r>
            <a:r>
              <a:rPr lang="en-GB" dirty="0">
                <a:solidFill>
                  <a:srgbClr val="4F758B"/>
                </a:solidFill>
              </a:rPr>
              <a:t> recycling credits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90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48F56-54E3-4942-A415-32482E14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might the funding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3874A1-FCC2-407E-8D25-FEA69A3CDF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Income from EPR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More polluting / less recyclable products = higher producer cost</a:t>
            </a:r>
          </a:p>
          <a:p>
            <a:pPr>
              <a:lnSpc>
                <a:spcPct val="150000"/>
              </a:lnSpc>
            </a:pPr>
            <a:r>
              <a:rPr lang="en-GB" dirty="0"/>
              <a:t>EPR = incentive to improve packaging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Potentially </a:t>
            </a:r>
            <a:r>
              <a:rPr lang="en-GB" b="1" dirty="0"/>
              <a:t>LESS INCOME PER ITEM </a:t>
            </a:r>
            <a:r>
              <a:rPr lang="en-GB" dirty="0"/>
              <a:t>as products improved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GB" b="1" dirty="0"/>
              <a:t>BUT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Potentially </a:t>
            </a:r>
            <a:r>
              <a:rPr lang="en-GB" b="1" dirty="0"/>
              <a:t>MORE ITEMS </a:t>
            </a:r>
            <a:r>
              <a:rPr lang="en-GB" dirty="0"/>
              <a:t>as more products are recyclable </a:t>
            </a:r>
          </a:p>
          <a:p>
            <a:pPr>
              <a:lnSpc>
                <a:spcPct val="150000"/>
              </a:lnSpc>
            </a:pPr>
            <a:r>
              <a:rPr lang="en-GB" dirty="0"/>
              <a:t>EPR + Min recycled content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Creates demand for secondary materials </a:t>
            </a:r>
          </a:p>
        </p:txBody>
      </p:sp>
    </p:spTree>
    <p:extLst>
      <p:ext uri="{BB962C8B-B14F-4D97-AF65-F5344CB8AC3E}">
        <p14:creationId xmlns:p14="http://schemas.microsoft.com/office/powerpoint/2010/main" val="94147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63D0F-68BD-45E8-BE75-31B74686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 Return Schemes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D341B-7896-4BB2-B706-430E401211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Deposit at point of purchase, refunded when items are returned</a:t>
            </a:r>
          </a:p>
          <a:p>
            <a:pPr>
              <a:lnSpc>
                <a:spcPct val="150000"/>
              </a:lnSpc>
            </a:pPr>
            <a:r>
              <a:rPr lang="en-GB" dirty="0"/>
              <a:t>Public awareness is relatively low – 66% (RECOUP)</a:t>
            </a:r>
          </a:p>
          <a:p>
            <a:pPr>
              <a:lnSpc>
                <a:spcPct val="150000"/>
              </a:lnSpc>
            </a:pPr>
            <a:r>
              <a:rPr lang="en-GB" dirty="0"/>
              <a:t>59% think deposit will be 10p per container or more (RECOUP)</a:t>
            </a:r>
          </a:p>
          <a:p>
            <a:pPr>
              <a:lnSpc>
                <a:spcPct val="150000"/>
              </a:lnSpc>
            </a:pPr>
            <a:r>
              <a:rPr lang="en-GB" dirty="0"/>
              <a:t>DRS income fed back into the recycling system</a:t>
            </a:r>
          </a:p>
          <a:p>
            <a:pPr>
              <a:lnSpc>
                <a:spcPct val="150000"/>
              </a:lnSpc>
            </a:pPr>
            <a:r>
              <a:rPr lang="en-GB" dirty="0"/>
              <a:t>Align with Scotland and other devolved nations</a:t>
            </a:r>
          </a:p>
          <a:p>
            <a:pPr>
              <a:lnSpc>
                <a:spcPct val="150000"/>
              </a:lnSpc>
            </a:pPr>
            <a:endParaRPr lang="en-GB" sz="8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dirty="0"/>
              <a:t>On-the-go or more extensive?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91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DE0028-2545-4E3B-853A-C7DD53AA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D89F0-590D-4AC9-B876-6DCCC4DEEF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Potential reduction in litter?  Figures as high as 90%</a:t>
            </a:r>
          </a:p>
          <a:p>
            <a:pPr>
              <a:lnSpc>
                <a:spcPct val="150000"/>
              </a:lnSpc>
            </a:pPr>
            <a:r>
              <a:rPr lang="en-GB" dirty="0"/>
              <a:t>Collective savings modelled to be as high as £35m a year</a:t>
            </a:r>
          </a:p>
          <a:p>
            <a:pPr>
              <a:lnSpc>
                <a:spcPct val="150000"/>
              </a:lnSpc>
            </a:pPr>
            <a:r>
              <a:rPr lang="en-GB" dirty="0"/>
              <a:t>Zero Waste Scotland – Savings £50m – landfill tax and litter reduction</a:t>
            </a:r>
          </a:p>
          <a:p>
            <a:pPr>
              <a:lnSpc>
                <a:spcPct val="150000"/>
              </a:lnSpc>
            </a:pPr>
            <a:r>
              <a:rPr lang="en-GB" dirty="0"/>
              <a:t>Public perception is good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/>
              <a:t>Will the impact be greater in cities where DRS will be more accessible?</a:t>
            </a:r>
          </a:p>
        </p:txBody>
      </p:sp>
    </p:spTree>
    <p:extLst>
      <p:ext uri="{BB962C8B-B14F-4D97-AF65-F5344CB8AC3E}">
        <p14:creationId xmlns:p14="http://schemas.microsoft.com/office/powerpoint/2010/main" val="33381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D6CFE-3ED0-4211-B256-D88F314B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DRS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B75D9C-C7A6-47BA-9F26-25B4013FF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Potential reduction in kerbside material &amp; income</a:t>
            </a:r>
          </a:p>
          <a:p>
            <a:pPr>
              <a:lnSpc>
                <a:spcPct val="150000"/>
              </a:lnSpc>
            </a:pPr>
            <a:r>
              <a:rPr lang="en-GB" dirty="0"/>
              <a:t>Certain costs are fixed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Minimum collection resource level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Admin, management and overhead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Assets and infrastructure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Contractual terms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8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GB" b="1" dirty="0"/>
              <a:t>What will this mean for local recycling rates? And will this matter?</a:t>
            </a:r>
          </a:p>
        </p:txBody>
      </p:sp>
    </p:spTree>
    <p:extLst>
      <p:ext uri="{BB962C8B-B14F-4D97-AF65-F5344CB8AC3E}">
        <p14:creationId xmlns:p14="http://schemas.microsoft.com/office/powerpoint/2010/main" val="422536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4302B-3302-4039-AE3D-E0FAE7D6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Producer Responsibility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15AD1-75C9-4524-ADF1-92640EF58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Recover</a:t>
            </a:r>
            <a:r>
              <a:rPr lang="en-GB" b="1" dirty="0"/>
              <a:t> full net cost</a:t>
            </a:r>
          </a:p>
          <a:p>
            <a:pPr>
              <a:lnSpc>
                <a:spcPct val="150000"/>
              </a:lnSpc>
            </a:pPr>
            <a:r>
              <a:rPr lang="en-GB" dirty="0"/>
              <a:t>Implemented by 2023</a:t>
            </a:r>
          </a:p>
          <a:p>
            <a:pPr>
              <a:lnSpc>
                <a:spcPct val="150000"/>
              </a:lnSpc>
            </a:pPr>
            <a:r>
              <a:rPr lang="en-GB" dirty="0"/>
              <a:t>Minimum recycled content 30% for plastic bottles (Tax by 2022)</a:t>
            </a:r>
          </a:p>
          <a:p>
            <a:pPr>
              <a:lnSpc>
                <a:spcPct val="150000"/>
              </a:lnSpc>
            </a:pPr>
            <a:r>
              <a:rPr lang="en-GB" dirty="0"/>
              <a:t>Lower fees for products easier to recycle</a:t>
            </a:r>
          </a:p>
          <a:p>
            <a:pPr>
              <a:lnSpc>
                <a:spcPct val="150000"/>
              </a:lnSpc>
            </a:pPr>
            <a:r>
              <a:rPr lang="en-GB" dirty="0"/>
              <a:t>Increase buyer awareness and influence purchasing decisions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Drive packaging innovation and gradually remove less recyclable / resource efficient products from market</a:t>
            </a:r>
          </a:p>
        </p:txBody>
      </p:sp>
    </p:spTree>
    <p:extLst>
      <p:ext uri="{BB962C8B-B14F-4D97-AF65-F5344CB8AC3E}">
        <p14:creationId xmlns:p14="http://schemas.microsoft.com/office/powerpoint/2010/main" val="230818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64703-EBC3-49C2-A6DA-F83A227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D61F1E-ED47-4E29-8099-51B98B648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Waste Infrastructure Delivery Programme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£3 billion by 2042 on developing new waste infrastructure</a:t>
            </a:r>
          </a:p>
          <a:p>
            <a:pPr>
              <a:lnSpc>
                <a:spcPct val="150000"/>
              </a:lnSpc>
            </a:pPr>
            <a:r>
              <a:rPr lang="en-GB" dirty="0"/>
              <a:t>Increasing capacity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Increasing investor confidence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Improving UK competitiveness in this market </a:t>
            </a:r>
          </a:p>
          <a:p>
            <a:pPr>
              <a:lnSpc>
                <a:spcPct val="150000"/>
              </a:lnSpc>
            </a:pPr>
            <a:r>
              <a:rPr lang="en-GB" dirty="0"/>
              <a:t>Process more waste at home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4F758B"/>
                </a:solidFill>
              </a:rPr>
              <a:t>Providing a large &amp; stable supply of recyclable waste materials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4F758B"/>
                </a:solidFill>
              </a:rPr>
              <a:t>Increasing the quality of the waste materials to be recycled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4F758B"/>
                </a:solidFill>
              </a:rPr>
              <a:t>Improving demand for recycled materials &amp; market stability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4F758B"/>
                </a:solidFill>
              </a:rPr>
              <a:t>Levelling the playing field for UK – minimising illegal exports</a:t>
            </a:r>
          </a:p>
        </p:txBody>
      </p:sp>
    </p:spTree>
    <p:extLst>
      <p:ext uri="{BB962C8B-B14F-4D97-AF65-F5344CB8AC3E}">
        <p14:creationId xmlns:p14="http://schemas.microsoft.com/office/powerpoint/2010/main" val="109029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BA7DA-1E01-46AA-B73C-6B8FDE14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HWRCs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7FD408-1C13-42CB-8554-34C0337EDE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Minimum standards at HWRCs</a:t>
            </a:r>
          </a:p>
          <a:p>
            <a:pPr>
              <a:lnSpc>
                <a:spcPct val="150000"/>
              </a:lnSpc>
            </a:pPr>
            <a:r>
              <a:rPr lang="en-GB" dirty="0"/>
              <a:t>Reuse at HWRCs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Amend Waste Regulations for HWRCs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Reuse guidance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Targets for LAs – set by Government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Requirements for LAs to set own targets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Reporting to encourage greater provision of reuse facilities </a:t>
            </a:r>
          </a:p>
        </p:txBody>
      </p:sp>
    </p:spTree>
    <p:extLst>
      <p:ext uri="{BB962C8B-B14F-4D97-AF65-F5344CB8AC3E}">
        <p14:creationId xmlns:p14="http://schemas.microsoft.com/office/powerpoint/2010/main" val="415713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6368F-6816-4D50-B382-8C868795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Minimisation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05846-20E6-4C09-91DC-300129956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Implementation of food labelling guidance (developed 2017)</a:t>
            </a:r>
          </a:p>
          <a:p>
            <a:pPr>
              <a:lnSpc>
                <a:spcPct val="150000"/>
              </a:lnSpc>
            </a:pPr>
            <a:r>
              <a:rPr lang="en-GB" dirty="0"/>
              <a:t>Food redistribution before it becomes waste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Amounts to 250 million meals per annum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£15 million pilot scheme to be launched in 2019</a:t>
            </a:r>
          </a:p>
          <a:p>
            <a:pPr>
              <a:lnSpc>
                <a:spcPct val="150000"/>
              </a:lnSpc>
            </a:pPr>
            <a:r>
              <a:rPr lang="en-GB" dirty="0"/>
              <a:t>Appointment of Food Surplus and Waste Champion </a:t>
            </a:r>
          </a:p>
          <a:p>
            <a:pPr>
              <a:lnSpc>
                <a:spcPct val="150000"/>
              </a:lnSpc>
            </a:pPr>
            <a:r>
              <a:rPr lang="en-GB" dirty="0"/>
              <a:t>£10m collaboration fund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E.g. alternative commercial outlets for non-specification goods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solidFill>
                  <a:srgbClr val="4F758B"/>
                </a:solidFill>
              </a:rPr>
              <a:t>OR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Shortened supply chains </a:t>
            </a:r>
          </a:p>
        </p:txBody>
      </p:sp>
    </p:spTree>
    <p:extLst>
      <p:ext uri="{BB962C8B-B14F-4D97-AF65-F5344CB8AC3E}">
        <p14:creationId xmlns:p14="http://schemas.microsoft.com/office/powerpoint/2010/main" val="261578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5536" y="1556792"/>
            <a:ext cx="4798634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Associate Waste &amp; Resource Management Consultant</a:t>
            </a:r>
          </a:p>
          <a:p>
            <a:pPr>
              <a:lnSpc>
                <a:spcPct val="150000"/>
              </a:lnSpc>
            </a:pPr>
            <a:r>
              <a:rPr lang="en-GB" dirty="0"/>
              <a:t>Top 3 in 35 under 35 Awards 2018</a:t>
            </a:r>
          </a:p>
          <a:p>
            <a:pPr>
              <a:lnSpc>
                <a:spcPct val="150000"/>
              </a:lnSpc>
            </a:pPr>
            <a:r>
              <a:rPr lang="en-GB" dirty="0"/>
              <a:t>12 years of sector experience </a:t>
            </a:r>
          </a:p>
          <a:p>
            <a:pPr>
              <a:lnSpc>
                <a:spcPct val="150000"/>
              </a:lnSpc>
            </a:pPr>
            <a:r>
              <a:rPr lang="en-GB" dirty="0"/>
              <a:t>Chartered Waste Manager and Chartered Environmentalist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2E697C-E9DD-4D8E-ADC0-CBAE8B6E96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2" r="17495"/>
          <a:stretch/>
        </p:blipFill>
        <p:spPr>
          <a:xfrm>
            <a:off x="5337718" y="1635822"/>
            <a:ext cx="2788467" cy="27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0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D40C-83DD-4B5A-9CED-5C3ED09A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 of Crime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CE24C5-C16C-43E7-AC57-55D077DB16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Mandating digital recording of waste movements – subject to consultation</a:t>
            </a:r>
          </a:p>
          <a:p>
            <a:pPr>
              <a:lnSpc>
                <a:spcPct val="150000"/>
              </a:lnSpc>
            </a:pPr>
            <a:r>
              <a:rPr lang="en-GB" dirty="0"/>
              <a:t>Easier for HH to understand &amp; comply with duty of care</a:t>
            </a:r>
          </a:p>
          <a:p>
            <a:pPr>
              <a:lnSpc>
                <a:spcPct val="150000"/>
              </a:lnSpc>
            </a:pPr>
            <a:r>
              <a:rPr lang="en-GB" dirty="0"/>
              <a:t>Intelligence sharing – police, local authorities, HMRC &amp; industry</a:t>
            </a:r>
          </a:p>
          <a:p>
            <a:pPr>
              <a:lnSpc>
                <a:spcPct val="150000"/>
              </a:lnSpc>
            </a:pPr>
            <a:r>
              <a:rPr lang="en-GB" dirty="0"/>
              <a:t>Fly-tipping toolkit = web-based tools </a:t>
            </a:r>
          </a:p>
          <a:p>
            <a:pPr>
              <a:lnSpc>
                <a:spcPct val="150000"/>
              </a:lnSpc>
            </a:pPr>
            <a:r>
              <a:rPr lang="en-GB" dirty="0"/>
              <a:t>Changes to waste exemptions </a:t>
            </a:r>
          </a:p>
          <a:p>
            <a:pPr>
              <a:lnSpc>
                <a:spcPct val="150000"/>
              </a:lnSpc>
            </a:pPr>
            <a:r>
              <a:rPr lang="en-GB" dirty="0"/>
              <a:t>Possible tax registration checks </a:t>
            </a:r>
          </a:p>
          <a:p>
            <a:pPr>
              <a:lnSpc>
                <a:spcPct val="150000"/>
              </a:lnSpc>
            </a:pPr>
            <a:r>
              <a:rPr lang="en-GB" dirty="0"/>
              <a:t>Creation of joint unit for waste crime </a:t>
            </a:r>
          </a:p>
        </p:txBody>
      </p:sp>
    </p:spTree>
    <p:extLst>
      <p:ext uri="{BB962C8B-B14F-4D97-AF65-F5344CB8AC3E}">
        <p14:creationId xmlns:p14="http://schemas.microsoft.com/office/powerpoint/2010/main" val="26899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0F6FB754-560E-473C-AEF5-722B3B1C7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31" y="733263"/>
            <a:ext cx="5291137" cy="52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6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95535" y="1556792"/>
            <a:ext cx="5256585" cy="2016224"/>
          </a:xfrm>
        </p:spPr>
        <p:txBody>
          <a:bodyPr/>
          <a:lstStyle/>
          <a:p>
            <a:r>
              <a:rPr lang="en-US" dirty="0"/>
              <a:t>victoria.hutchin@wyg.com</a:t>
            </a:r>
          </a:p>
          <a:p>
            <a:endParaRPr lang="en-US" dirty="0"/>
          </a:p>
          <a:p>
            <a:r>
              <a:rPr lang="en-US" dirty="0"/>
              <a:t>If you would like any more information, please visit www.</a:t>
            </a:r>
            <a:r>
              <a:rPr lang="en-US" b="1" dirty="0"/>
              <a:t>wyg.com</a:t>
            </a:r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0DEE9B-67F5-4617-8EC1-09661D20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WYG?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586AFA-AD75-4FAD-B327-BD6B307CB6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WYG is an award-winning professional services firm operating from more than 50 locations across the UK, Europe, Africa and Asia</a:t>
            </a:r>
          </a:p>
          <a:p>
            <a:pPr>
              <a:lnSpc>
                <a:spcPct val="150000"/>
              </a:lnSpc>
            </a:pPr>
            <a:r>
              <a:rPr lang="en-GB" dirty="0"/>
              <a:t>We serve our clients through six business streams: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International Development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Infrastructure &amp; Built Environment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Programme &amp; Project Management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Surveying &amp; Asset Management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Environmental</a:t>
            </a:r>
          </a:p>
          <a:p>
            <a:pPr lvl="2"/>
            <a:r>
              <a:rPr lang="en-GB" dirty="0"/>
              <a:t>Waste and Resource Management</a:t>
            </a:r>
          </a:p>
          <a:p>
            <a:pPr lvl="1"/>
            <a:r>
              <a:rPr lang="en-GB" dirty="0">
                <a:solidFill>
                  <a:srgbClr val="4F758B"/>
                </a:solidFill>
              </a:rPr>
              <a:t>Planning &amp; Transport</a:t>
            </a:r>
          </a:p>
          <a:p>
            <a:endParaRPr lang="en-GB" dirty="0"/>
          </a:p>
          <a:p>
            <a:r>
              <a:rPr lang="en-GB" dirty="0"/>
              <a:t>https://www.wyg.com/consulting/environmental </a:t>
            </a:r>
          </a:p>
        </p:txBody>
      </p:sp>
    </p:spTree>
    <p:extLst>
      <p:ext uri="{BB962C8B-B14F-4D97-AF65-F5344CB8AC3E}">
        <p14:creationId xmlns:p14="http://schemas.microsoft.com/office/powerpoint/2010/main" val="286934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0A34D-A763-464D-A8CD-BAD0855A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point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6ADD3-ACBD-47E9-BE2B-43B801C228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Recycling rate 44.9% (England)</a:t>
            </a:r>
          </a:p>
          <a:p>
            <a:pPr>
              <a:lnSpc>
                <a:spcPct val="150000"/>
              </a:lnSpc>
            </a:pPr>
            <a:r>
              <a:rPr lang="en-GB" dirty="0"/>
              <a:t>90% (£700m) of cost of household recycling collections and processing covered by Council tax </a:t>
            </a:r>
          </a:p>
          <a:p>
            <a:pPr>
              <a:lnSpc>
                <a:spcPct val="150000"/>
              </a:lnSpc>
            </a:pPr>
            <a:r>
              <a:rPr lang="en-GB" dirty="0"/>
              <a:t>10% (£73m) covered by producers (LARAC)</a:t>
            </a:r>
          </a:p>
          <a:p>
            <a:pPr>
              <a:lnSpc>
                <a:spcPct val="150000"/>
              </a:lnSpc>
            </a:pPr>
            <a:r>
              <a:rPr lang="en-GB" dirty="0"/>
              <a:t>Phil Conran – Chair of advisory committee on packaging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Currently not about long-term sustainability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solidFill>
                  <a:srgbClr val="4F758B"/>
                </a:solidFill>
              </a:rPr>
              <a:t>Focus on meeting that years’ target</a:t>
            </a:r>
          </a:p>
        </p:txBody>
      </p:sp>
    </p:spTree>
    <p:extLst>
      <p:ext uri="{BB962C8B-B14F-4D97-AF65-F5344CB8AC3E}">
        <p14:creationId xmlns:p14="http://schemas.microsoft.com/office/powerpoint/2010/main" val="32385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86D77-3BAD-4842-95D4-23515819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Strategy Principles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A76C9-26CA-4F91-979B-79FE04D27A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To work towards making all packaging recyclable, reusable or compostable by 2025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Zero food waste to landfill by 2030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Eliminating avoidable plastic waste by 2042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Doubling resource productivity by 2050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Eliminating avoidable waste by 2050 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The beginning of the end of the ‘buy, consume, throwaway’ linear ethos</a:t>
            </a:r>
          </a:p>
        </p:txBody>
      </p:sp>
    </p:spTree>
    <p:extLst>
      <p:ext uri="{BB962C8B-B14F-4D97-AF65-F5344CB8AC3E}">
        <p14:creationId xmlns:p14="http://schemas.microsoft.com/office/powerpoint/2010/main" val="203713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C9FC5-7456-48DC-AFD6-D9EC5D35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Milestones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B9B77-190E-4636-86EF-6E8F9B699F93}"/>
              </a:ext>
            </a:extLst>
          </p:cNvPr>
          <p:cNvSpPr txBox="1"/>
          <p:nvPr/>
        </p:nvSpPr>
        <p:spPr>
          <a:xfrm>
            <a:off x="831142" y="6055420"/>
            <a:ext cx="5475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Source: Our Waste, Our Resources: A Strategy for England, December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5B5FAA-074D-4288-B965-AE010426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42" y="1287660"/>
            <a:ext cx="7481714" cy="47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8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034DFB-38DB-45D0-8494-8EA69567F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939" y="1795577"/>
            <a:ext cx="4668736" cy="3835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3D45C-D109-44E0-A0CE-562D7867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Challenging status quo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D2CBED-FDF3-454B-9937-0572D1877A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5" y="1556792"/>
            <a:ext cx="4478123" cy="47525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EPR and DRS – help guarantee waste products have a value at the end of life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"/>
            </a:pPr>
            <a:r>
              <a:rPr lang="en-GB" dirty="0">
                <a:solidFill>
                  <a:srgbClr val="4F758B"/>
                </a:solidFill>
              </a:rPr>
              <a:t>Quantity and quality of materials available and stimulate demand in secondary market 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"/>
            </a:pPr>
            <a:r>
              <a:rPr lang="en-GB" dirty="0">
                <a:solidFill>
                  <a:srgbClr val="4F758B"/>
                </a:solidFill>
              </a:rPr>
              <a:t>Recycling targets for packaging</a:t>
            </a:r>
          </a:p>
          <a:p>
            <a:pPr lvl="1">
              <a:lnSpc>
                <a:spcPct val="150000"/>
              </a:lnSpc>
              <a:buFont typeface="Symbol" panose="05050102010706020507" pitchFamily="18" charset="2"/>
              <a:buChar char=""/>
            </a:pPr>
            <a:r>
              <a:rPr lang="en-GB" dirty="0">
                <a:solidFill>
                  <a:srgbClr val="4F758B"/>
                </a:solidFill>
              </a:rPr>
              <a:t>Tax on plastic packaging with &lt;30% recycled content </a:t>
            </a:r>
          </a:p>
          <a:p>
            <a:pPr>
              <a:lnSpc>
                <a:spcPct val="150000"/>
              </a:lnSpc>
            </a:pPr>
            <a:r>
              <a:rPr lang="en-GB" dirty="0"/>
              <a:t>Potential future Tax on incineration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418CBA-F05A-49FD-8525-D96AD024458D}"/>
              </a:ext>
            </a:extLst>
          </p:cNvPr>
          <p:cNvSpPr txBox="1"/>
          <p:nvPr/>
        </p:nvSpPr>
        <p:spPr>
          <a:xfrm>
            <a:off x="5219762" y="5570123"/>
            <a:ext cx="3308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Source: Our Waste, Our Resources: A Strategy for England, December 2018</a:t>
            </a:r>
          </a:p>
        </p:txBody>
      </p:sp>
    </p:spTree>
    <p:extLst>
      <p:ext uri="{BB962C8B-B14F-4D97-AF65-F5344CB8AC3E}">
        <p14:creationId xmlns:p14="http://schemas.microsoft.com/office/powerpoint/2010/main" val="88954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24F55F-1759-43D3-B53B-5D889A63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Consistency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DB857E-6DE4-4373-BBDA-B409F8B58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534" y="5901179"/>
            <a:ext cx="8305703" cy="56839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/>
              <a:t>Purpose: Deliver high quality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843481-5BAC-4EB9-806B-EF63DBC4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31" y="1171698"/>
            <a:ext cx="7635710" cy="4514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94DF8F-BF33-49A9-894D-EF2270F261B1}"/>
              </a:ext>
            </a:extLst>
          </p:cNvPr>
          <p:cNvSpPr txBox="1"/>
          <p:nvPr/>
        </p:nvSpPr>
        <p:spPr>
          <a:xfrm>
            <a:off x="730531" y="5686302"/>
            <a:ext cx="77980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Source: A Framework for greater consistency in household recycling in England, WRAP</a:t>
            </a:r>
          </a:p>
        </p:txBody>
      </p:sp>
    </p:spTree>
    <p:extLst>
      <p:ext uri="{BB962C8B-B14F-4D97-AF65-F5344CB8AC3E}">
        <p14:creationId xmlns:p14="http://schemas.microsoft.com/office/powerpoint/2010/main" val="382630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4CE90-6A02-4489-B9CD-AE1F4D60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Circular Economy Package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C9B99951-D4AD-492A-9E8E-BA868DD86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184174"/>
              </p:ext>
            </p:extLst>
          </p:nvPr>
        </p:nvGraphicFramePr>
        <p:xfrm>
          <a:off x="901337" y="1556792"/>
          <a:ext cx="711925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3224834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slide content">
  <a:themeElements>
    <a:clrScheme name="WYG 1">
      <a:dk1>
        <a:srgbClr val="000000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893B67"/>
      </a:hlink>
      <a:folHlink>
        <a:srgbClr val="006845"/>
      </a:folHlink>
    </a:clrScheme>
    <a:fontScheme name="WYG brand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Conference 2018" id="{AD9582F3-D086-4672-BE08-A0C6ECF9408A}" vid="{BCC6CC6A-A85C-4A9F-B291-32A2F4066240}"/>
    </a:ext>
  </a:extLst>
</a:theme>
</file>

<file path=ppt/theme/theme2.xml><?xml version="1.0" encoding="utf-8"?>
<a:theme xmlns:a="http://schemas.openxmlformats.org/drawingml/2006/main" name="Project slides with full page image">
  <a:themeElements>
    <a:clrScheme name="WYG 1">
      <a:dk1>
        <a:srgbClr val="000000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893B67"/>
      </a:hlink>
      <a:folHlink>
        <a:srgbClr val="00684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Conference 2018" id="{AD9582F3-D086-4672-BE08-A0C6ECF9408A}" vid="{755CB1C4-C57A-405C-AB2E-2AC725707A44}"/>
    </a:ext>
  </a:extLst>
</a:theme>
</file>

<file path=ppt/theme/theme3.xml><?xml version="1.0" encoding="utf-8"?>
<a:theme xmlns:a="http://schemas.openxmlformats.org/drawingml/2006/main" name="Hold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 Conference 2018" id="{AD9582F3-D086-4672-BE08-A0C6ECF9408A}" vid="{FDD1E416-87C0-4041-85A9-48060E1C81D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Conference 2018</Template>
  <TotalTime>2479</TotalTime>
  <Words>1056</Words>
  <Application>Microsoft Office PowerPoint</Application>
  <PresentationFormat>On-screen Show (4:3)</PresentationFormat>
  <Paragraphs>183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Symbol</vt:lpstr>
      <vt:lpstr>Tahoma</vt:lpstr>
      <vt:lpstr>Tahoma Normal</vt:lpstr>
      <vt:lpstr>Generic slide content</vt:lpstr>
      <vt:lpstr>Project slides with full page image</vt:lpstr>
      <vt:lpstr>Holding Slide</vt:lpstr>
      <vt:lpstr>The Waste &amp; Resources Strategy    Welcoming in a new era of resource focussed waste management policy    Victoria Hutchin</vt:lpstr>
      <vt:lpstr>Welcome</vt:lpstr>
      <vt:lpstr>Who are WYG?</vt:lpstr>
      <vt:lpstr>Starting point </vt:lpstr>
      <vt:lpstr>Key Strategy Principles </vt:lpstr>
      <vt:lpstr>Key Milestones</vt:lpstr>
      <vt:lpstr>Challenging status quo </vt:lpstr>
      <vt:lpstr>Material Consistency</vt:lpstr>
      <vt:lpstr>Circular Economy Package</vt:lpstr>
      <vt:lpstr>Material Quality</vt:lpstr>
      <vt:lpstr>LA Support</vt:lpstr>
      <vt:lpstr>How might the funding work?</vt:lpstr>
      <vt:lpstr>Deposit Return Schemes</vt:lpstr>
      <vt:lpstr>Impact of DRS</vt:lpstr>
      <vt:lpstr>Impact of DRS </vt:lpstr>
      <vt:lpstr>Extended Producer Responsibility </vt:lpstr>
      <vt:lpstr>Waste Infrastructure</vt:lpstr>
      <vt:lpstr>HWRCs</vt:lpstr>
      <vt:lpstr>Waste Minimisation</vt:lpstr>
      <vt:lpstr>Prevention of Crime</vt:lpstr>
      <vt:lpstr>PowerPoint Presentation</vt:lpstr>
      <vt:lpstr>PowerPoint Presentation</vt:lpstr>
    </vt:vector>
  </TitlesOfParts>
  <Company>WYG Group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our WYG PowerPoint template</dc:title>
  <dc:creator>victoria.hutchin</dc:creator>
  <cp:lastModifiedBy>Stuart Henshaw</cp:lastModifiedBy>
  <cp:revision>141</cp:revision>
  <dcterms:created xsi:type="dcterms:W3CDTF">2018-06-13T15:35:27Z</dcterms:created>
  <dcterms:modified xsi:type="dcterms:W3CDTF">2019-01-17T10:06:33Z</dcterms:modified>
</cp:coreProperties>
</file>